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4"/>
  </p:sldMasterIdLst>
  <p:notesMasterIdLst>
    <p:notesMasterId r:id="rId25"/>
  </p:notesMasterIdLst>
  <p:handoutMasterIdLst>
    <p:handoutMasterId r:id="rId26"/>
  </p:handoutMasterIdLst>
  <p:sldIdLst>
    <p:sldId id="257" r:id="rId5"/>
    <p:sldId id="258" r:id="rId6"/>
    <p:sldId id="259" r:id="rId7"/>
    <p:sldId id="260" r:id="rId8"/>
    <p:sldId id="261" r:id="rId9"/>
    <p:sldId id="295" r:id="rId10"/>
    <p:sldId id="262" r:id="rId11"/>
    <p:sldId id="296" r:id="rId12"/>
    <p:sldId id="297" r:id="rId13"/>
    <p:sldId id="264" r:id="rId14"/>
    <p:sldId id="272" r:id="rId15"/>
    <p:sldId id="265" r:id="rId16"/>
    <p:sldId id="298" r:id="rId17"/>
    <p:sldId id="301" r:id="rId18"/>
    <p:sldId id="281" r:id="rId19"/>
    <p:sldId id="299" r:id="rId20"/>
    <p:sldId id="300" r:id="rId21"/>
    <p:sldId id="283" r:id="rId22"/>
    <p:sldId id="282" r:id="rId23"/>
    <p:sldId id="294" r:id="rId24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4660"/>
  </p:normalViewPr>
  <p:slideViewPr>
    <p:cSldViewPr snapToGrid="0">
      <p:cViewPr varScale="1">
        <p:scale>
          <a:sx n="93" d="100"/>
          <a:sy n="93" d="100"/>
        </p:scale>
        <p:origin x="91" y="50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82468A-F8DF-4E9A-98A9-7A4A4C22BA05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01C9C1-8869-4164-9103-760A82EA1CDD}" type="datetime1">
              <a:rPr lang="nl-NL" smtClean="0"/>
              <a:t>1-11-2020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"/>
              <a:t>Klik om de tekststijlen van het model te bewerken</a:t>
            </a:r>
            <a:endParaRPr lang="en-US"/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l" dirty="0"/>
              <a:t>Klik om de titelstijl van het model te bewerken</a:t>
            </a:r>
            <a:endParaRPr lang="en-US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en-US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FA062C-438B-435B-AC72-11EE0553D348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DE0F8E-8C2A-4EA9-82B4-D806D34B557D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4D6BC-2A99-4B5A-A80A-D2F510080855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F39E6F-C4D3-4233-838E-9ABAB79681C5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0746DE-BCB6-4742-BAD3-23D789492DEA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007331-9111-4CF7-BB53-7967C82BE855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" dirty="0"/>
              <a:t>Klik om de tekststijlen van het 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" dirty="0"/>
              <a:t>Klik om de tekststijlen van het 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4AAB0-CA0B-4B50-BAF5-64285225E6D3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11" name="Tijdelijke aanduiding voor voettekst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E9EEA-93A4-4AC0-82A3-AAE045D26265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10036-C9F6-4A25-952D-E980D1218E5A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7EC0246C-263D-46C0-97C2-33055410F436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5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C828DE5-5E25-48F8-9D08-0AAF94E065B7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"/>
              <a:t>Klik om de titelstijl van het model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nl"/>
              <a:t>Klik om de tekststijlen van het model te bewerken</a:t>
            </a:r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FBBDB2E9-45E4-446B-B384-7A1A43730A2E}" type="datetime1">
              <a:rPr lang="nl-NL" smtClean="0"/>
              <a:t>1-11-2020</a:t>
            </a:fld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hoe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nl-NL" sz="8000" dirty="0"/>
              <a:t>PHP lessen online</a:t>
            </a:r>
            <a:endParaRPr lang="nl" sz="8000" dirty="0"/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nl-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Connectie met de database</a:t>
            </a:r>
            <a:endParaRPr lang="n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Afbeelding 4" descr="Een afbeelding met gebouw, zitting, bank, zijkant&#10;&#10;Beschrijving automatisch gegenereer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/>
          <a:p>
            <a:pPr rtl="0"/>
            <a:r>
              <a:rPr lang="nl-NL" dirty="0"/>
              <a:t>De tabel vullen met behulp van php en een formulier.</a:t>
            </a:r>
            <a:endParaRPr lang="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D9EBBEB-38AA-481E-A625-D418A9D5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144" y="1930401"/>
            <a:ext cx="6964424" cy="2698714"/>
          </a:xfrm>
          <a:prstGeom prst="rect">
            <a:avLst/>
          </a:prstGeom>
          <a:noFill/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BA6DBAD-EBAF-4D71-9B8E-FBA3FE0EA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dirty="0"/>
              <a:t>De uitwisseling met de database gebeurt in het MODEL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Het formulier uitlezen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Een communicatie met het php database object (PDO) en de applicatie opzetten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Een query maken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Een query uitvoeren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6285AF3D-AFF5-4F48-A816-0222B1F7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C828DE5-5E25-48F8-9D08-0AAF94E065B7}" type="datetime1">
              <a:rPr lang="nl-NL" smtClean="0"/>
              <a:pPr rtl="0">
                <a:spcAft>
                  <a:spcPts val="600"/>
                </a:spcAft>
              </a:pPr>
              <a:t>1-11-2020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3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435ED21-194E-46BB-9D66-CF3B88B9127C}"/>
              </a:ext>
            </a:extLst>
          </p:cNvPr>
          <p:cNvSpPr/>
          <p:nvPr/>
        </p:nvSpPr>
        <p:spPr>
          <a:xfrm>
            <a:off x="4610013" y="93822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i="1" dirty="0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542" y="554680"/>
            <a:ext cx="11348258" cy="2245157"/>
          </a:xfrm>
        </p:spPr>
        <p:txBody>
          <a:bodyPr rtlCol="0" anchor="ctr">
            <a:normAutofit/>
          </a:bodyPr>
          <a:lstStyle/>
          <a:p>
            <a:pPr lvl="0">
              <a:tabLst>
                <a:tab pos="2171700" algn="l"/>
              </a:tabLst>
            </a:pPr>
            <a:r>
              <a:rPr lang="nl" sz="3600" i="1" dirty="0">
                <a:solidFill>
                  <a:srgbClr val="FFFFFF"/>
                </a:solidFill>
                <a:latin typeface="+mn-lt"/>
              </a:rPr>
              <a:t>1. Communicatie met database in MODEL met behulp van PDO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CCC6FE4-CB31-4D04-A77F-57310DEDD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89"/>
          <a:stretch/>
        </p:blipFill>
        <p:spPr>
          <a:xfrm>
            <a:off x="96847" y="3399207"/>
            <a:ext cx="11998272" cy="10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87" y="787527"/>
            <a:ext cx="10058400" cy="1905000"/>
          </a:xfrm>
        </p:spPr>
        <p:txBody>
          <a:bodyPr rtlCol="0" anchor="ctr">
            <a:normAutofit/>
          </a:bodyPr>
          <a:lstStyle/>
          <a:p>
            <a:pPr lvl="0" rtl="0"/>
            <a:br>
              <a:rPr lang="nl-NL" sz="4800" i="1" dirty="0">
                <a:solidFill>
                  <a:srgbClr val="FFFFFF"/>
                </a:solidFill>
              </a:rPr>
            </a:br>
            <a:endParaRPr lang="nl" sz="4800" i="1" dirty="0">
              <a:solidFill>
                <a:srgbClr val="FFFFFF"/>
              </a:solidFill>
            </a:endParaRP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95A59DF-B397-4B51-8626-4B07E6A0EC67}"/>
              </a:ext>
            </a:extLst>
          </p:cNvPr>
          <p:cNvSpPr txBox="1"/>
          <p:nvPr/>
        </p:nvSpPr>
        <p:spPr>
          <a:xfrm>
            <a:off x="1002983" y="2152233"/>
            <a:ext cx="70437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i="1" dirty="0">
                <a:solidFill>
                  <a:srgbClr val="FFFFFF"/>
                </a:solidFill>
              </a:rPr>
              <a:t>Standaard: </a:t>
            </a:r>
          </a:p>
          <a:p>
            <a:r>
              <a:rPr lang="nl-NL" sz="2800" i="1" dirty="0">
                <a:solidFill>
                  <a:srgbClr val="FFFFFF"/>
                </a:solidFill>
              </a:rPr>
              <a:t>INSERT INTO `tabel` (`tabelveld1`, tabelveld2`,`tabelveld3`)</a:t>
            </a:r>
          </a:p>
          <a:p>
            <a:r>
              <a:rPr lang="nl-NL" sz="2800" i="1" dirty="0">
                <a:solidFill>
                  <a:srgbClr val="FFFFFF"/>
                </a:solidFill>
              </a:rPr>
              <a:t>VALUES (‘value1’,’value2’,’value3’);</a:t>
            </a:r>
          </a:p>
          <a:p>
            <a:endParaRPr lang="nl-NL" sz="2800" i="1" dirty="0">
              <a:solidFill>
                <a:srgbClr val="FFFFFF"/>
              </a:solidFill>
            </a:endParaRPr>
          </a:p>
          <a:p>
            <a:br>
              <a:rPr lang="nl-NL" i="1" dirty="0">
                <a:solidFill>
                  <a:srgbClr val="FFFFFF"/>
                </a:solidFill>
              </a:rPr>
            </a:b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C471BCE-CAEB-44BA-A88F-20DD1CEEF82E}"/>
              </a:ext>
            </a:extLst>
          </p:cNvPr>
          <p:cNvSpPr txBox="1"/>
          <p:nvPr/>
        </p:nvSpPr>
        <p:spPr>
          <a:xfrm>
            <a:off x="1002983" y="338973"/>
            <a:ext cx="10344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i="1" dirty="0">
                <a:solidFill>
                  <a:srgbClr val="FFFFFF"/>
                </a:solidFill>
              </a:rPr>
              <a:t>Een query maken om een record/rij aan de tabel toe te voegen</a:t>
            </a:r>
          </a:p>
          <a:p>
            <a:endParaRPr lang="nl-NL" sz="28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985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87" y="787527"/>
            <a:ext cx="10058400" cy="1905000"/>
          </a:xfrm>
        </p:spPr>
        <p:txBody>
          <a:bodyPr rtlCol="0" anchor="ctr">
            <a:normAutofit/>
          </a:bodyPr>
          <a:lstStyle/>
          <a:p>
            <a:pPr lvl="0" rtl="0"/>
            <a:br>
              <a:rPr lang="nl-NL" sz="4800" i="1" dirty="0">
                <a:solidFill>
                  <a:srgbClr val="FFFFFF"/>
                </a:solidFill>
              </a:rPr>
            </a:br>
            <a:endParaRPr lang="nl" sz="4800" i="1" dirty="0">
              <a:solidFill>
                <a:srgbClr val="FFFFFF"/>
              </a:solidFill>
            </a:endParaRP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C471BCE-CAEB-44BA-A88F-20DD1CEEF82E}"/>
              </a:ext>
            </a:extLst>
          </p:cNvPr>
          <p:cNvSpPr txBox="1"/>
          <p:nvPr/>
        </p:nvSpPr>
        <p:spPr>
          <a:xfrm>
            <a:off x="1002983" y="338973"/>
            <a:ext cx="10344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i="1" dirty="0">
                <a:solidFill>
                  <a:srgbClr val="FFFFFF"/>
                </a:solidFill>
              </a:rPr>
              <a:t>Een query maken om een record/rij aan de tabel toe te voegen</a:t>
            </a:r>
          </a:p>
          <a:p>
            <a:endParaRPr lang="nl-NL" sz="2800" i="1" dirty="0">
              <a:solidFill>
                <a:srgbClr val="FFFFFF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5668C51-9489-461B-A91F-79E0F0D8E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35" y="1231098"/>
            <a:ext cx="9373908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23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/>
          <a:p>
            <a:pPr rtl="0"/>
            <a:r>
              <a:rPr lang="nl-NL" dirty="0"/>
              <a:t>De tabel uitlezen met behulp van php.</a:t>
            </a:r>
            <a:endParaRPr lang="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BA6DBAD-EBAF-4D71-9B8E-FBA3FE0EA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dirty="0"/>
              <a:t>De uitwisseling met de database gebeurt in het MODEL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Een communicatie met het php database object (PDO) en de applicatie opzetten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Een query maken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Een query uitvoeren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Het resultaat tonen</a:t>
            </a:r>
          </a:p>
        </p:txBody>
      </p:sp>
      <p:sp>
        <p:nvSpPr>
          <p:cNvPr id="31" name="Date Placeholder 4">
            <a:extLst>
              <a:ext uri="{FF2B5EF4-FFF2-40B4-BE49-F238E27FC236}">
                <a16:creationId xmlns:a16="http://schemas.microsoft.com/office/drawing/2014/main" id="{6285AF3D-AFF5-4F48-A816-0222B1F7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C828DE5-5E25-48F8-9D08-0AAF94E065B7}" type="datetime1">
              <a:rPr lang="nl-NL" smtClean="0"/>
              <a:pPr rtl="0">
                <a:spcAft>
                  <a:spcPts val="600"/>
                </a:spcAft>
              </a:pPr>
              <a:t>2-11-2020</a:t>
            </a:fld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082DBAD-54F9-4F8D-A021-F647039F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32" y="679776"/>
            <a:ext cx="8268854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39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87" y="787527"/>
            <a:ext cx="10058400" cy="1905000"/>
          </a:xfrm>
        </p:spPr>
        <p:txBody>
          <a:bodyPr rtlCol="0" anchor="ctr">
            <a:normAutofit/>
          </a:bodyPr>
          <a:lstStyle/>
          <a:p>
            <a:pPr lvl="0" rtl="0"/>
            <a:br>
              <a:rPr lang="nl-NL" sz="4800" i="1" dirty="0">
                <a:solidFill>
                  <a:srgbClr val="FFFFFF"/>
                </a:solidFill>
              </a:rPr>
            </a:br>
            <a:endParaRPr lang="nl" sz="4800" i="1" dirty="0">
              <a:solidFill>
                <a:srgbClr val="FFFFFF"/>
              </a:solidFill>
            </a:endParaRP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95A59DF-B397-4B51-8626-4B07E6A0EC67}"/>
              </a:ext>
            </a:extLst>
          </p:cNvPr>
          <p:cNvSpPr txBox="1"/>
          <p:nvPr/>
        </p:nvSpPr>
        <p:spPr>
          <a:xfrm>
            <a:off x="1002983" y="1347598"/>
            <a:ext cx="38941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i="1" dirty="0">
                <a:solidFill>
                  <a:srgbClr val="FFFFFF"/>
                </a:solidFill>
              </a:rPr>
              <a:t>STANDAARD:</a:t>
            </a:r>
          </a:p>
          <a:p>
            <a:r>
              <a:rPr lang="nl-NL" sz="2800" i="1" dirty="0">
                <a:solidFill>
                  <a:srgbClr val="FFFFFF"/>
                </a:solidFill>
              </a:rPr>
              <a:t>SELECT * FROM koeken</a:t>
            </a:r>
          </a:p>
          <a:p>
            <a:endParaRPr lang="nl-NL" sz="2800" i="1" dirty="0">
              <a:solidFill>
                <a:srgbClr val="FFFFFF"/>
              </a:solidFill>
            </a:endParaRPr>
          </a:p>
          <a:p>
            <a:br>
              <a:rPr lang="nl-NL" i="1" dirty="0">
                <a:solidFill>
                  <a:srgbClr val="FFFFFF"/>
                </a:solidFill>
              </a:rPr>
            </a:b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C471BCE-CAEB-44BA-A88F-20DD1CEEF82E}"/>
              </a:ext>
            </a:extLst>
          </p:cNvPr>
          <p:cNvSpPr txBox="1"/>
          <p:nvPr/>
        </p:nvSpPr>
        <p:spPr>
          <a:xfrm>
            <a:off x="1002983" y="338973"/>
            <a:ext cx="891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i="1" dirty="0">
                <a:solidFill>
                  <a:srgbClr val="FFFFFF"/>
                </a:solidFill>
              </a:rPr>
              <a:t>Om gegevens te tonen is een andere query nodig.</a:t>
            </a:r>
          </a:p>
          <a:p>
            <a:endParaRPr lang="nl-NL" sz="28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182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87" y="787527"/>
            <a:ext cx="10058400" cy="1905000"/>
          </a:xfrm>
        </p:spPr>
        <p:txBody>
          <a:bodyPr rtlCol="0" anchor="ctr">
            <a:normAutofit/>
          </a:bodyPr>
          <a:lstStyle/>
          <a:p>
            <a:pPr lvl="0" rtl="0"/>
            <a:br>
              <a:rPr lang="nl-NL" sz="4800" i="1" dirty="0">
                <a:solidFill>
                  <a:srgbClr val="FFFFFF"/>
                </a:solidFill>
              </a:rPr>
            </a:br>
            <a:endParaRPr lang="nl" sz="4800" i="1" dirty="0">
              <a:solidFill>
                <a:srgbClr val="FFFFFF"/>
              </a:solidFill>
            </a:endParaRP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C471BCE-CAEB-44BA-A88F-20DD1CEEF82E}"/>
              </a:ext>
            </a:extLst>
          </p:cNvPr>
          <p:cNvSpPr txBox="1"/>
          <p:nvPr/>
        </p:nvSpPr>
        <p:spPr>
          <a:xfrm>
            <a:off x="1002983" y="338973"/>
            <a:ext cx="891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i="1" dirty="0">
                <a:solidFill>
                  <a:srgbClr val="FFFFFF"/>
                </a:solidFill>
              </a:rPr>
              <a:t>Om gegevens te tonen is een andere query nodig.</a:t>
            </a:r>
          </a:p>
          <a:p>
            <a:endParaRPr lang="nl-NL" sz="2800" i="1" dirty="0">
              <a:solidFill>
                <a:srgbClr val="FFFFFF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B555115-FFB8-4983-91C4-0BE30FEB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83" y="1557288"/>
            <a:ext cx="8430280" cy="42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87" y="787527"/>
            <a:ext cx="10058400" cy="1905000"/>
          </a:xfrm>
        </p:spPr>
        <p:txBody>
          <a:bodyPr rtlCol="0" anchor="ctr">
            <a:normAutofit/>
          </a:bodyPr>
          <a:lstStyle/>
          <a:p>
            <a:pPr lvl="0" rtl="0"/>
            <a:br>
              <a:rPr lang="nl-NL" sz="4800" i="1" dirty="0">
                <a:solidFill>
                  <a:srgbClr val="FFFFFF"/>
                </a:solidFill>
              </a:rPr>
            </a:br>
            <a:endParaRPr lang="nl" sz="4800" i="1" dirty="0">
              <a:solidFill>
                <a:srgbClr val="FFFFFF"/>
              </a:solidFill>
            </a:endParaRP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C471BCE-CAEB-44BA-A88F-20DD1CEEF82E}"/>
              </a:ext>
            </a:extLst>
          </p:cNvPr>
          <p:cNvSpPr txBox="1"/>
          <p:nvPr/>
        </p:nvSpPr>
        <p:spPr>
          <a:xfrm>
            <a:off x="1002983" y="338973"/>
            <a:ext cx="891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i="1" dirty="0">
                <a:solidFill>
                  <a:srgbClr val="FFFFFF"/>
                </a:solidFill>
              </a:rPr>
              <a:t>De gegevens worden geordend in klassen: FETCH_CLASS.</a:t>
            </a:r>
          </a:p>
          <a:p>
            <a:endParaRPr lang="nl-NL" sz="2800" i="1" dirty="0">
              <a:solidFill>
                <a:srgbClr val="FFFFFF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B555115-FFB8-4983-91C4-0BE30FEB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83" y="1557288"/>
            <a:ext cx="8430280" cy="42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7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87" y="787527"/>
            <a:ext cx="10058400" cy="1905000"/>
          </a:xfrm>
        </p:spPr>
        <p:txBody>
          <a:bodyPr rtlCol="0" anchor="ctr">
            <a:normAutofit/>
          </a:bodyPr>
          <a:lstStyle/>
          <a:p>
            <a:pPr lvl="0" rtl="0"/>
            <a:br>
              <a:rPr lang="nl-NL" sz="4800" i="1" dirty="0">
                <a:solidFill>
                  <a:srgbClr val="FFFFFF"/>
                </a:solidFill>
              </a:rPr>
            </a:br>
            <a:endParaRPr lang="nl" sz="4800" i="1" dirty="0">
              <a:solidFill>
                <a:srgbClr val="FFFFFF"/>
              </a:solidFill>
            </a:endParaRP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C471BCE-CAEB-44BA-A88F-20DD1CEEF82E}"/>
              </a:ext>
            </a:extLst>
          </p:cNvPr>
          <p:cNvSpPr txBox="1"/>
          <p:nvPr/>
        </p:nvSpPr>
        <p:spPr>
          <a:xfrm>
            <a:off x="544260" y="787527"/>
            <a:ext cx="8227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i="1" dirty="0">
                <a:solidFill>
                  <a:srgbClr val="FFFFFF"/>
                </a:solidFill>
              </a:rPr>
              <a:t>In de VIEW een </a:t>
            </a:r>
            <a:r>
              <a:rPr lang="nl-NL" sz="2800" i="1" dirty="0" err="1">
                <a:solidFill>
                  <a:srgbClr val="FFFFFF"/>
                </a:solidFill>
              </a:rPr>
              <a:t>var_dump</a:t>
            </a:r>
            <a:r>
              <a:rPr lang="nl-NL" sz="2800" i="1" dirty="0">
                <a:solidFill>
                  <a:srgbClr val="FFFFFF"/>
                </a:solidFill>
              </a:rPr>
              <a:t> van een artikel</a:t>
            </a:r>
          </a:p>
          <a:p>
            <a:endParaRPr lang="nl-NL" sz="2800" i="1" dirty="0">
              <a:solidFill>
                <a:srgbClr val="FFFFFF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B441A49-114D-4B8E-A1F4-9D64102F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0" y="1546986"/>
            <a:ext cx="10459270" cy="30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71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/>
          <a:p>
            <a:pPr lvl="0" rtl="0"/>
            <a:br>
              <a:rPr lang="nl-NL" i="1"/>
            </a:br>
            <a:endParaRPr lang="nl" i="1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BE5643E-06CF-41EF-B4C9-E6226634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51" y="1605280"/>
            <a:ext cx="7499749" cy="3881119"/>
          </a:xfrm>
          <a:prstGeom prst="rect">
            <a:avLst/>
          </a:prstGeom>
          <a:noFill/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727090A9-2D55-4C71-BD3F-8033F786EA85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nl-NL" i="1">
                <a:solidFill>
                  <a:srgbClr val="FFFFFF"/>
                </a:solidFill>
              </a:rPr>
              <a:t>In de VIEW kan daarom het object met zijn methoden worden uitgelezen.</a:t>
            </a:r>
          </a:p>
          <a:p>
            <a:pPr>
              <a:spcAft>
                <a:spcPts val="600"/>
              </a:spcAft>
            </a:pPr>
            <a:endParaRPr lang="nl-NL" i="1">
              <a:solidFill>
                <a:srgbClr val="FFFFFF"/>
              </a:solidFill>
            </a:endParaRPr>
          </a:p>
        </p:txBody>
      </p:sp>
      <p:sp>
        <p:nvSpPr>
          <p:cNvPr id="54" name="Date Placeholder 4">
            <a:extLst>
              <a:ext uri="{FF2B5EF4-FFF2-40B4-BE49-F238E27FC236}">
                <a16:creationId xmlns:a16="http://schemas.microsoft.com/office/drawing/2014/main" id="{DB7A7D02-73A7-4C12-ADD4-3BD4C9E6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7EC0246C-263D-46C0-97C2-33055410F436}" type="datetime1">
              <a:rPr lang="nl-NL" smtClean="0"/>
              <a:pPr rtl="0">
                <a:spcAft>
                  <a:spcPts val="600"/>
                </a:spcAft>
              </a:pPr>
              <a:t>2-11-2020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3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6811044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nl-NL" sz="4800" i="1" dirty="0">
                <a:solidFill>
                  <a:srgbClr val="FFFFFF"/>
                </a:solidFill>
              </a:rPr>
              <a:t>Het project </a:t>
            </a:r>
            <a:r>
              <a:rPr lang="nl-NL" sz="4800" i="1" dirty="0" err="1">
                <a:solidFill>
                  <a:srgbClr val="FFFFFF"/>
                </a:solidFill>
              </a:rPr>
              <a:t>Healthone</a:t>
            </a:r>
            <a:r>
              <a:rPr lang="nl-NL" sz="4800" i="1" dirty="0">
                <a:solidFill>
                  <a:srgbClr val="FFFFFF"/>
                </a:solidFill>
              </a:rPr>
              <a:t> wordt gemaakt met php en </a:t>
            </a:r>
            <a:r>
              <a:rPr lang="nl-NL" sz="4800" i="1" dirty="0" err="1">
                <a:solidFill>
                  <a:srgbClr val="FFFFFF"/>
                </a:solidFill>
              </a:rPr>
              <a:t>mysql</a:t>
            </a:r>
            <a:endParaRPr lang="nl" sz="4800" i="1" dirty="0">
              <a:solidFill>
                <a:srgbClr val="FFFFFF"/>
              </a:solidFill>
            </a:endParaRP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nl" dirty="0">
                <a:solidFill>
                  <a:srgbClr val="FFFFFF"/>
                </a:solidFill>
              </a:rPr>
              <a:t>- </a:t>
            </a:r>
            <a:r>
              <a:rPr lang="nl-NL" dirty="0" err="1">
                <a:solidFill>
                  <a:srgbClr val="FFFFFF"/>
                </a:solidFill>
              </a:rPr>
              <a:t>phpStorm</a:t>
            </a:r>
            <a:r>
              <a:rPr lang="nl-NL" dirty="0">
                <a:solidFill>
                  <a:srgbClr val="FFFFFF"/>
                </a:solidFill>
              </a:rPr>
              <a:t>/XAMPP</a:t>
            </a:r>
            <a:endParaRPr lang="n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435ED21-194E-46BB-9D66-CF3B88B9127C}"/>
              </a:ext>
            </a:extLst>
          </p:cNvPr>
          <p:cNvSpPr/>
          <p:nvPr/>
        </p:nvSpPr>
        <p:spPr>
          <a:xfrm>
            <a:off x="3081251" y="9981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i="1" dirty="0">
              <a:solidFill>
                <a:srgbClr val="FFFFFF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831A2D5-AD09-4774-BDC6-B9B77CD9E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211599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 anchor="b">
            <a:normAutofit/>
          </a:bodyPr>
          <a:lstStyle/>
          <a:p>
            <a:pPr lvl="0" rtl="0"/>
            <a:r>
              <a:rPr lang="nl-NL" sz="2200" i="1" dirty="0"/>
              <a:t>Volgens de planning moeten we vier thema’s behandelen:</a:t>
            </a:r>
            <a:br>
              <a:rPr lang="nl-NL" sz="2200" i="1" dirty="0"/>
            </a:br>
            <a:r>
              <a:rPr lang="nl-NL" sz="2200" i="1" dirty="0"/>
              <a:t>We hebben behandeld: overerving, interfaces, GLOBALS , formulieren.</a:t>
            </a:r>
            <a:br>
              <a:rPr lang="nl-NL" sz="2200" i="1" dirty="0"/>
            </a:br>
            <a:r>
              <a:rPr lang="nl-NL" sz="2200" i="1" dirty="0"/>
              <a:t>We behandelen nu de koppeling met database</a:t>
            </a:r>
            <a:endParaRPr lang="nl" sz="2200" i="1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956B2C4-7F65-4C42-9C72-7CCC2C05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28" y="2108201"/>
            <a:ext cx="8954504" cy="3760891"/>
          </a:xfrm>
          <a:prstGeom prst="rect">
            <a:avLst/>
          </a:prstGeom>
          <a:noFill/>
        </p:spPr>
      </p:pic>
      <p:sp>
        <p:nvSpPr>
          <p:cNvPr id="56" name="Date Placeholder 4">
            <a:extLst>
              <a:ext uri="{FF2B5EF4-FFF2-40B4-BE49-F238E27FC236}">
                <a16:creationId xmlns:a16="http://schemas.microsoft.com/office/drawing/2014/main" id="{0B571E32-BCAA-4662-B32A-DCB89CDE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EC0246C-263D-46C0-97C2-33055410F436}" type="datetime1">
              <a:rPr lang="nl-NL" smtClean="0"/>
              <a:pPr rtl="0">
                <a:spcAft>
                  <a:spcPts val="600"/>
                </a:spcAft>
              </a:pPr>
              <a:t>1-11-2020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1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Video 50">
            <a:extLst>
              <a:ext uri="{FF2B5EF4-FFF2-40B4-BE49-F238E27FC236}">
                <a16:creationId xmlns:a16="http://schemas.microsoft.com/office/drawing/2014/main" id="{4CE36B63-222A-4BFF-8730-ECEB35C8D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585" r="1" b="4846"/>
          <a:stretch/>
        </p:blipFill>
        <p:spPr>
          <a:xfrm>
            <a:off x="15" y="6504"/>
            <a:ext cx="12191985" cy="4565342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535921" cy="1408398"/>
          </a:xfrm>
        </p:spPr>
        <p:txBody>
          <a:bodyPr rtlCol="0" anchor="b">
            <a:normAutofit/>
          </a:bodyPr>
          <a:lstStyle/>
          <a:p>
            <a:pPr lvl="0"/>
            <a:r>
              <a:rPr lang="nl-NL" sz="2400" i="1" dirty="0"/>
              <a:t>Deze keer koppeling met de database</a:t>
            </a:r>
            <a:br>
              <a:rPr lang="nl-NL" sz="2400" i="1" dirty="0"/>
            </a:br>
            <a:br>
              <a:rPr lang="nl-NL" sz="2400" i="1" dirty="0"/>
            </a:br>
            <a:endParaRPr lang="nl" sz="2400" i="1" dirty="0"/>
          </a:p>
        </p:txBody>
      </p:sp>
      <p:sp>
        <p:nvSpPr>
          <p:cNvPr id="57" name="Date Placeholder 4">
            <a:extLst>
              <a:ext uri="{FF2B5EF4-FFF2-40B4-BE49-F238E27FC236}">
                <a16:creationId xmlns:a16="http://schemas.microsoft.com/office/drawing/2014/main" id="{E3DDDA66-F422-4DB9-8B90-4BF25CA5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C828DE5-5E25-48F8-9D08-0AAF94E065B7}" type="datetime1">
              <a:rPr lang="nl-NL" smtClean="0"/>
              <a:pPr rtl="0">
                <a:spcAft>
                  <a:spcPts val="600"/>
                </a:spcAft>
              </a:pPr>
              <a:t>1-11-2020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8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02640"/>
            <a:ext cx="10058400" cy="934720"/>
          </a:xfrm>
        </p:spPr>
        <p:txBody>
          <a:bodyPr rtlCol="0" anchor="b">
            <a:normAutofit fontScale="90000"/>
          </a:bodyPr>
          <a:lstStyle/>
          <a:p>
            <a:pPr lvl="0" rtl="0"/>
            <a:r>
              <a:rPr lang="nl-NL" sz="2600" i="1" dirty="0"/>
              <a:t>Een database een verzameling gegevens die volgens een structuur zijn opgebouwd. We maken gebruik van een relationele database, met tabellen die met elkaar samenhangen.</a:t>
            </a:r>
            <a:endParaRPr lang="nl" sz="2600" i="1" dirty="0"/>
          </a:p>
        </p:txBody>
      </p:sp>
      <p:sp>
        <p:nvSpPr>
          <p:cNvPr id="56" name="Date Placeholder 4">
            <a:extLst>
              <a:ext uri="{FF2B5EF4-FFF2-40B4-BE49-F238E27FC236}">
                <a16:creationId xmlns:a16="http://schemas.microsoft.com/office/drawing/2014/main" id="{28D7502A-04EE-4107-93E3-8E406A3175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CF007331-9111-4CF7-BB53-7967C82BE855}" type="datetime1">
              <a:rPr lang="nl-NL" smtClean="0"/>
              <a:pPr rtl="0">
                <a:spcAft>
                  <a:spcPts val="600"/>
                </a:spcAft>
              </a:pPr>
              <a:t>1-11-2020</a:t>
            </a:fld>
            <a:endParaRPr lang="en-US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C8F3566-5CB0-4038-A8FC-3B3BC8F1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83"/>
          <a:stretch/>
        </p:blipFill>
        <p:spPr>
          <a:xfrm>
            <a:off x="1221055" y="2445433"/>
            <a:ext cx="8959058" cy="38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2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39029"/>
            <a:ext cx="10058400" cy="934720"/>
          </a:xfrm>
        </p:spPr>
        <p:txBody>
          <a:bodyPr rtlCol="0" anchor="b">
            <a:normAutofit fontScale="90000"/>
          </a:bodyPr>
          <a:lstStyle/>
          <a:p>
            <a:pPr lvl="0" rtl="0"/>
            <a:r>
              <a:rPr lang="nl-NL" sz="2600" i="1" dirty="0"/>
              <a:t>Ik behandel een voorbeeld van het aanmaken van een database met </a:t>
            </a:r>
            <a:r>
              <a:rPr lang="nl-NL" sz="2600" i="1" dirty="0" err="1"/>
              <a:t>mysql</a:t>
            </a:r>
            <a:r>
              <a:rPr lang="nl-NL" sz="2600" i="1" dirty="0"/>
              <a:t> en het maken van een tabel op basis van een klassendiagram.</a:t>
            </a:r>
            <a:endParaRPr lang="nl" sz="2600" i="1" dirty="0"/>
          </a:p>
        </p:txBody>
      </p:sp>
      <p:sp>
        <p:nvSpPr>
          <p:cNvPr id="56" name="Date Placeholder 4">
            <a:extLst>
              <a:ext uri="{FF2B5EF4-FFF2-40B4-BE49-F238E27FC236}">
                <a16:creationId xmlns:a16="http://schemas.microsoft.com/office/drawing/2014/main" id="{28D7502A-04EE-4107-93E3-8E406A3175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CF007331-9111-4CF7-BB53-7967C82BE855}" type="datetime1">
              <a:rPr lang="nl-NL" smtClean="0"/>
              <a:pPr rtl="0">
                <a:spcAft>
                  <a:spcPts val="600"/>
                </a:spcAft>
              </a:pPr>
              <a:t>1-11-2020</a:t>
            </a:fld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E3EAA7C-F048-4114-8E60-59396B6B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2276314"/>
            <a:ext cx="6516009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8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905000"/>
          </a:xfrm>
        </p:spPr>
        <p:txBody>
          <a:bodyPr rtlCol="0" anchor="ctr">
            <a:normAutofit fontScale="90000"/>
          </a:bodyPr>
          <a:lstStyle/>
          <a:p>
            <a:pPr lvl="0" rtl="0"/>
            <a:r>
              <a:rPr lang="nl-NL" sz="4800" i="1" dirty="0">
                <a:solidFill>
                  <a:srgbClr val="FFFFFF"/>
                </a:solidFill>
              </a:rPr>
              <a:t>:</a:t>
            </a:r>
            <a:br>
              <a:rPr lang="nl-NL" sz="4800" i="1" dirty="0">
                <a:solidFill>
                  <a:srgbClr val="FFFFFF"/>
                </a:solidFill>
              </a:rPr>
            </a:br>
            <a:br>
              <a:rPr lang="nl-NL" sz="4800" i="1" dirty="0">
                <a:solidFill>
                  <a:srgbClr val="FFFFFF"/>
                </a:solidFill>
              </a:rPr>
            </a:br>
            <a:endParaRPr lang="nl" sz="4800" i="1" dirty="0">
              <a:solidFill>
                <a:srgbClr val="FFFFFF"/>
              </a:solidFill>
            </a:endParaRP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004" y="5869284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nl-NL" dirty="0">
                <a:solidFill>
                  <a:srgbClr val="FFFFFF"/>
                </a:solidFill>
              </a:rPr>
              <a:t>De tabellen in de database hebben een naam in meervoud</a:t>
            </a:r>
            <a:endParaRPr lang="nl" dirty="0">
              <a:solidFill>
                <a:srgbClr val="FFFFFF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95A59DF-B397-4B51-8626-4B07E6A0EC67}"/>
              </a:ext>
            </a:extLst>
          </p:cNvPr>
          <p:cNvSpPr txBox="1"/>
          <p:nvPr/>
        </p:nvSpPr>
        <p:spPr>
          <a:xfrm>
            <a:off x="842963" y="1904999"/>
            <a:ext cx="9158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br>
              <a:rPr lang="nl-NL" i="1" dirty="0">
                <a:solidFill>
                  <a:srgbClr val="FFFFFF"/>
                </a:solidFill>
              </a:rPr>
            </a:b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086E4C8-CE22-4608-8266-D74721499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77"/>
          <a:stretch/>
        </p:blipFill>
        <p:spPr>
          <a:xfrm>
            <a:off x="733004" y="252688"/>
            <a:ext cx="3171731" cy="515374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BA5DDE94-F3E2-4F72-B002-FC0567D5267B}"/>
              </a:ext>
            </a:extLst>
          </p:cNvPr>
          <p:cNvSpPr/>
          <p:nvPr/>
        </p:nvSpPr>
        <p:spPr>
          <a:xfrm>
            <a:off x="3295135" y="2663952"/>
            <a:ext cx="609600" cy="916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82BD468-2E49-49B7-B00E-57AF70E2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774" y="302663"/>
            <a:ext cx="7140986" cy="18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3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905000"/>
          </a:xfrm>
        </p:spPr>
        <p:txBody>
          <a:bodyPr rtlCol="0" anchor="ctr">
            <a:normAutofit fontScale="90000"/>
          </a:bodyPr>
          <a:lstStyle/>
          <a:p>
            <a:pPr lvl="0" rtl="0"/>
            <a:r>
              <a:rPr lang="nl-NL" sz="4800" i="1" dirty="0">
                <a:solidFill>
                  <a:srgbClr val="FFFFFF"/>
                </a:solidFill>
              </a:rPr>
              <a:t>:</a:t>
            </a:r>
            <a:br>
              <a:rPr lang="nl-NL" sz="4800" i="1" dirty="0">
                <a:solidFill>
                  <a:srgbClr val="FFFFFF"/>
                </a:solidFill>
              </a:rPr>
            </a:br>
            <a:br>
              <a:rPr lang="nl-NL" sz="4800" i="1" dirty="0">
                <a:solidFill>
                  <a:srgbClr val="FFFFFF"/>
                </a:solidFill>
              </a:rPr>
            </a:br>
            <a:endParaRPr lang="nl" sz="4800" i="1" dirty="0">
              <a:solidFill>
                <a:srgbClr val="FFFFFF"/>
              </a:solidFill>
            </a:endParaRP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04" y="5334000"/>
            <a:ext cx="11184676" cy="1143000"/>
          </a:xfrm>
        </p:spPr>
        <p:txBody>
          <a:bodyPr rtlCol="0">
            <a:normAutofit/>
          </a:bodyPr>
          <a:lstStyle/>
          <a:p>
            <a:pPr rtl="0"/>
            <a:r>
              <a:rPr lang="nl-NL" dirty="0">
                <a:solidFill>
                  <a:srgbClr val="FFFFFF"/>
                </a:solidFill>
              </a:rPr>
              <a:t>De tabel heeft kolommen die overeenkomen met de attributen van de klasse</a:t>
            </a:r>
            <a:endParaRPr lang="nl" dirty="0">
              <a:solidFill>
                <a:srgbClr val="FFFFFF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95A59DF-B397-4B51-8626-4B07E6A0EC67}"/>
              </a:ext>
            </a:extLst>
          </p:cNvPr>
          <p:cNvSpPr txBox="1"/>
          <p:nvPr/>
        </p:nvSpPr>
        <p:spPr>
          <a:xfrm>
            <a:off x="842963" y="1904999"/>
            <a:ext cx="9158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br>
              <a:rPr lang="nl-NL" i="1" dirty="0">
                <a:solidFill>
                  <a:srgbClr val="FFFFFF"/>
                </a:solidFill>
              </a:rPr>
            </a:b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9915336-D34E-46FD-A5E5-24264B5A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32" y="87080"/>
            <a:ext cx="891283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41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04" y="5334000"/>
            <a:ext cx="11184676" cy="1143000"/>
          </a:xfrm>
        </p:spPr>
        <p:txBody>
          <a:bodyPr rtlCol="0">
            <a:normAutofit/>
          </a:bodyPr>
          <a:lstStyle/>
          <a:p>
            <a:pPr rtl="0"/>
            <a:r>
              <a:rPr lang="nl-NL" dirty="0">
                <a:solidFill>
                  <a:srgbClr val="FFFFFF"/>
                </a:solidFill>
              </a:rPr>
              <a:t>De kolommen hebben datatypen die overeenkomen met de datatypen van de klasse</a:t>
            </a:r>
            <a:endParaRPr lang="nl" dirty="0">
              <a:solidFill>
                <a:srgbClr val="FFFFFF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922E510-D06E-44A8-BA1E-7DC2A0299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510"/>
          <a:stretch/>
        </p:blipFill>
        <p:spPr>
          <a:xfrm>
            <a:off x="245275" y="462280"/>
            <a:ext cx="11701450" cy="22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9802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25_TF56160789" id="{09347C12-031C-413E-A748-FF4F71BF118C}" vid="{3DEA83A5-CB99-49DA-AF92-88A659250F5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c9efcb0-b584-4e85-90f8-643ecdbc051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BB424CE1F8DB4F8E7E354D82B7D306" ma:contentTypeVersion="3" ma:contentTypeDescription="Create a new document." ma:contentTypeScope="" ma:versionID="a8cca85c0af15fb46ac7ce0e40f861a1">
  <xsd:schema xmlns:xsd="http://www.w3.org/2001/XMLSchema" xmlns:xs="http://www.w3.org/2001/XMLSchema" xmlns:p="http://schemas.microsoft.com/office/2006/metadata/properties" xmlns:ns2="6c9efcb0-b584-4e85-90f8-643ecdbc051a" targetNamespace="http://schemas.microsoft.com/office/2006/metadata/properties" ma:root="true" ma:fieldsID="e0fb822b04416d256ff28f540f5849cb" ns2:_="">
    <xsd:import namespace="6c9efcb0-b584-4e85-90f8-643ecdbc051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9efcb0-b584-4e85-90f8-643ecdbc051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D0FAEA-43C3-49D8-952A-F0D553EC26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BDACA6-10EF-4E76-827F-FA471C7D783F}">
  <ds:schemaRefs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fd4092eb-adfe-4033-b17d-7369aaeea5e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F001A6-EAE5-4A04-9A86-20BAA5F6EF5E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Breedbeeld</PresentationFormat>
  <Paragraphs>59</Paragraphs>
  <Slides>20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1_RetrospectVTI</vt:lpstr>
      <vt:lpstr>PHP lessen online</vt:lpstr>
      <vt:lpstr>Het project Healthone wordt gemaakt met php en mysql</vt:lpstr>
      <vt:lpstr>Volgens de planning moeten we vier thema’s behandelen: We hebben behandeld: overerving, interfaces, GLOBALS , formulieren. We behandelen nu de koppeling met database</vt:lpstr>
      <vt:lpstr>Deze keer koppeling met de database  </vt:lpstr>
      <vt:lpstr>Een database een verzameling gegevens die volgens een structuur zijn opgebouwd. We maken gebruik van een relationele database, met tabellen die met elkaar samenhangen.</vt:lpstr>
      <vt:lpstr>Ik behandel een voorbeeld van het aanmaken van een database met mysql en het maken van een tabel op basis van een klassendiagram.</vt:lpstr>
      <vt:lpstr>:  </vt:lpstr>
      <vt:lpstr>:  </vt:lpstr>
      <vt:lpstr>PowerPoint-presentatie</vt:lpstr>
      <vt:lpstr>De tabel vullen met behulp van php en een formulier.</vt:lpstr>
      <vt:lpstr>1. Communicatie met database in MODEL met behulp van PDO</vt:lpstr>
      <vt:lpstr> </vt:lpstr>
      <vt:lpstr> </vt:lpstr>
      <vt:lpstr>De tabel uitlezen met behulp van php.</vt:lpstr>
      <vt:lpstr> </vt:lpstr>
      <vt:lpstr> </vt:lpstr>
      <vt:lpstr> </vt:lpstr>
      <vt:lpstr> </vt:lpstr>
      <vt:lpstr> 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2020-10-26T10:06:44Z</dcterms:created>
  <dcterms:modified xsi:type="dcterms:W3CDTF">2020-11-02T12:21:31Z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0x010100A0BB424CE1F8DB4F8E7E354D82B7D306</vt:lpwstr>
  </property>
</Properties>
</file>